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88" r:id="rId2"/>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68" d="100"/>
          <a:sy n="68" d="100"/>
        </p:scale>
        <p:origin x="-84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0E0279B-B724-4664-B96C-2BB89BAE975F}" type="datetimeFigureOut">
              <a:rPr lang="en-IN"/>
              <a:pPr>
                <a:defRPr/>
              </a:pPr>
              <a:t>22-11-2019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FC9B8FA-C133-4C95-9A5E-E3505029D96D}" type="slidenum">
              <a:rPr lang="en-IN"/>
              <a:pPr>
                <a:defRPr/>
              </a:pPr>
              <a:t>‹#›</a:t>
            </a:fld>
            <a:endParaRPr lang="en-I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fld id="{D188B3E4-EAFC-4E80-946E-44714A2C8EC2}" type="datetimeFigureOut">
              <a:rPr lang="en-IN"/>
              <a:pPr>
                <a:defRPr/>
              </a:pPr>
              <a:t>22-11-2019</a:t>
            </a:fld>
            <a:endParaRPr lang="en-IN"/>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extLst>
          </p:cNvPr>
          <p:cNvSpPr>
            <a:spLocks noGrp="1"/>
          </p:cNvSpPr>
          <p:nvPr>
            <p:ph type="sldNum" sz="quarter" idx="12"/>
          </p:nvPr>
        </p:nvSpPr>
        <p:spPr/>
        <p:txBody>
          <a:bodyPr/>
          <a:lstStyle>
            <a:lvl1pPr>
              <a:defRPr/>
            </a:lvl1pPr>
          </a:lstStyle>
          <a:p>
            <a:pPr>
              <a:defRPr/>
            </a:pPr>
            <a:fld id="{8BB2B9F5-4526-44B6-9F0D-AC933BC6694A}" type="slidenum">
              <a:rPr lang="en-IN"/>
              <a:pPr>
                <a:defRPr/>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fld id="{97C07E07-E104-4724-ACEF-89DDB543403D}" type="datetimeFigureOut">
              <a:rPr lang="en-IN"/>
              <a:pPr>
                <a:defRPr/>
              </a:pPr>
              <a:t>22-11-2019</a:t>
            </a:fld>
            <a:endParaRPr lang="en-IN"/>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extLst>
          </p:cNvPr>
          <p:cNvSpPr>
            <a:spLocks noGrp="1"/>
          </p:cNvSpPr>
          <p:nvPr>
            <p:ph type="sldNum" sz="quarter" idx="12"/>
          </p:nvPr>
        </p:nvSpPr>
        <p:spPr/>
        <p:txBody>
          <a:bodyPr/>
          <a:lstStyle>
            <a:lvl1pPr>
              <a:defRPr/>
            </a:lvl1pPr>
          </a:lstStyle>
          <a:p>
            <a:pPr>
              <a:defRPr/>
            </a:pPr>
            <a:fld id="{D40A3AC7-CC4E-48B3-BC15-61A8D521A107}" type="slidenum">
              <a:rPr lang="en-IN"/>
              <a:pPr>
                <a:defRPr/>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fld id="{F492EDB6-89CB-4850-A213-76C2AAAC7A23}" type="datetimeFigureOut">
              <a:rPr lang="en-IN"/>
              <a:pPr>
                <a:defRPr/>
              </a:pPr>
              <a:t>22-11-2019</a:t>
            </a:fld>
            <a:endParaRPr lang="en-IN"/>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extLst>
          </p:cNvPr>
          <p:cNvSpPr>
            <a:spLocks noGrp="1"/>
          </p:cNvSpPr>
          <p:nvPr>
            <p:ph type="sldNum" sz="quarter" idx="12"/>
          </p:nvPr>
        </p:nvSpPr>
        <p:spPr/>
        <p:txBody>
          <a:bodyPr/>
          <a:lstStyle>
            <a:lvl1pPr>
              <a:defRPr/>
            </a:lvl1pPr>
          </a:lstStyle>
          <a:p>
            <a:pPr>
              <a:defRPr/>
            </a:pPr>
            <a:fld id="{99116063-F6F1-4949-B887-4DB1496EAD62}" type="slidenum">
              <a:rPr lang="en-IN"/>
              <a:pPr>
                <a:defRPr/>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4EC7648D-0D04-4224-B1C3-B4628B059E0E}" type="datetimeFigureOut">
              <a:rPr lang="en-IN"/>
              <a:pPr>
                <a:defRPr/>
              </a:pPr>
              <a:t>22-11-2019</a:t>
            </a:fld>
            <a:endParaRPr lang="en-IN"/>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FBD2315F-9138-444D-99BB-A72073F5AAD2}" type="slidenum">
              <a:rPr lang="en-IN"/>
              <a:pPr>
                <a:defRPr/>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extLst>
          </p:cNvPr>
          <p:cNvSpPr>
            <a:spLocks noGrp="1"/>
          </p:cNvSpPr>
          <p:nvPr>
            <p:ph type="dt" sz="half" idx="10"/>
          </p:nvPr>
        </p:nvSpPr>
        <p:spPr/>
        <p:txBody>
          <a:bodyPr/>
          <a:lstStyle>
            <a:lvl1pPr>
              <a:defRPr/>
            </a:lvl1pPr>
          </a:lstStyle>
          <a:p>
            <a:pPr>
              <a:defRPr/>
            </a:pPr>
            <a:fld id="{C404B598-BB74-460B-B0EB-6B5BDEA0B541}" type="datetimeFigureOut">
              <a:rPr lang="en-IN"/>
              <a:pPr>
                <a:defRPr/>
              </a:pPr>
              <a:t>22-11-2019</a:t>
            </a:fld>
            <a:endParaRPr lang="en-IN"/>
          </a:p>
        </p:txBody>
      </p:sp>
      <p:sp>
        <p:nvSpPr>
          <p:cNvPr id="8"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9" name="Slide Number Placeholder 5">
            <a:extLst>
              <a:ext uri="{FF2B5EF4-FFF2-40B4-BE49-F238E27FC236}"/>
            </a:extLst>
          </p:cNvPr>
          <p:cNvSpPr>
            <a:spLocks noGrp="1"/>
          </p:cNvSpPr>
          <p:nvPr>
            <p:ph type="sldNum" sz="quarter" idx="12"/>
          </p:nvPr>
        </p:nvSpPr>
        <p:spPr/>
        <p:txBody>
          <a:bodyPr/>
          <a:lstStyle>
            <a:lvl1pPr>
              <a:defRPr/>
            </a:lvl1pPr>
          </a:lstStyle>
          <a:p>
            <a:pPr>
              <a:defRPr/>
            </a:pPr>
            <a:fld id="{72F141ED-5D5D-4133-BE37-33A4991E0A24}" type="slidenum">
              <a:rPr lang="en-IN"/>
              <a:pPr>
                <a:defRPr/>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IN"/>
          </a:p>
        </p:txBody>
      </p:sp>
      <p:sp>
        <p:nvSpPr>
          <p:cNvPr id="3" name="Date Placeholder 3">
            <a:extLst>
              <a:ext uri="{FF2B5EF4-FFF2-40B4-BE49-F238E27FC236}"/>
            </a:extLst>
          </p:cNvPr>
          <p:cNvSpPr>
            <a:spLocks noGrp="1"/>
          </p:cNvSpPr>
          <p:nvPr>
            <p:ph type="dt" sz="half" idx="10"/>
          </p:nvPr>
        </p:nvSpPr>
        <p:spPr/>
        <p:txBody>
          <a:bodyPr/>
          <a:lstStyle>
            <a:lvl1pPr>
              <a:defRPr/>
            </a:lvl1pPr>
          </a:lstStyle>
          <a:p>
            <a:pPr>
              <a:defRPr/>
            </a:pPr>
            <a:fld id="{2A5CFB3A-8021-4BF9-8B51-EE47D0EA5E70}" type="datetimeFigureOut">
              <a:rPr lang="en-IN"/>
              <a:pPr>
                <a:defRPr/>
              </a:pPr>
              <a:t>22-11-2019</a:t>
            </a:fld>
            <a:endParaRPr lang="en-IN"/>
          </a:p>
        </p:txBody>
      </p:sp>
      <p:sp>
        <p:nvSpPr>
          <p:cNvPr id="4"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5" name="Slide Number Placeholder 5">
            <a:extLst>
              <a:ext uri="{FF2B5EF4-FFF2-40B4-BE49-F238E27FC236}"/>
            </a:extLst>
          </p:cNvPr>
          <p:cNvSpPr>
            <a:spLocks noGrp="1"/>
          </p:cNvSpPr>
          <p:nvPr>
            <p:ph type="sldNum" sz="quarter" idx="12"/>
          </p:nvPr>
        </p:nvSpPr>
        <p:spPr/>
        <p:txBody>
          <a:bodyPr/>
          <a:lstStyle>
            <a:lvl1pPr>
              <a:defRPr/>
            </a:lvl1pPr>
          </a:lstStyle>
          <a:p>
            <a:pPr>
              <a:defRPr/>
            </a:pPr>
            <a:fld id="{3096D9EB-A088-4410-AE68-33A365C547BB}" type="slidenum">
              <a:rPr lang="en-IN"/>
              <a:pPr>
                <a:defRPr/>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extLst>
          </p:cNvPr>
          <p:cNvSpPr>
            <a:spLocks noGrp="1"/>
          </p:cNvSpPr>
          <p:nvPr>
            <p:ph type="dt" sz="half" idx="10"/>
          </p:nvPr>
        </p:nvSpPr>
        <p:spPr/>
        <p:txBody>
          <a:bodyPr/>
          <a:lstStyle>
            <a:lvl1pPr>
              <a:defRPr/>
            </a:lvl1pPr>
          </a:lstStyle>
          <a:p>
            <a:pPr>
              <a:defRPr/>
            </a:pPr>
            <a:fld id="{9A6492BE-F7CE-4BF6-AC92-949F034704D9}" type="datetimeFigureOut">
              <a:rPr lang="en-IN"/>
              <a:pPr>
                <a:defRPr/>
              </a:pPr>
              <a:t>22-11-2019</a:t>
            </a:fld>
            <a:endParaRPr lang="en-IN"/>
          </a:p>
        </p:txBody>
      </p:sp>
      <p:sp>
        <p:nvSpPr>
          <p:cNvPr id="3"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4" name="Slide Number Placeholder 5">
            <a:extLst>
              <a:ext uri="{FF2B5EF4-FFF2-40B4-BE49-F238E27FC236}"/>
            </a:extLst>
          </p:cNvPr>
          <p:cNvSpPr>
            <a:spLocks noGrp="1"/>
          </p:cNvSpPr>
          <p:nvPr>
            <p:ph type="sldNum" sz="quarter" idx="12"/>
          </p:nvPr>
        </p:nvSpPr>
        <p:spPr/>
        <p:txBody>
          <a:bodyPr/>
          <a:lstStyle>
            <a:lvl1pPr>
              <a:defRPr/>
            </a:lvl1pPr>
          </a:lstStyle>
          <a:p>
            <a:pPr>
              <a:defRPr/>
            </a:pPr>
            <a:fld id="{03CCFC34-8594-42EE-9278-7B4AFFD2156B}" type="slidenum">
              <a:rPr lang="en-IN"/>
              <a:pPr>
                <a:defRPr/>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60A2904D-32B3-4E2C-A150-DC91F7CDFD97}" type="datetimeFigureOut">
              <a:rPr lang="en-IN"/>
              <a:pPr>
                <a:defRPr/>
              </a:pPr>
              <a:t>22-11-2019</a:t>
            </a:fld>
            <a:endParaRPr lang="en-IN"/>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9D851792-B423-4267-A3A4-84FF1DADB0C8}" type="slidenum">
              <a:rPr lang="en-IN"/>
              <a:pPr>
                <a:defRPr/>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a:extLst>
              <a:ext uri="{FF2B5EF4-FFF2-40B4-BE49-F238E27FC236}"/>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ECAEE861-93F4-42D5-80EF-2F023041D68A}" type="datetimeFigureOut">
              <a:rPr lang="en-IN"/>
              <a:pPr>
                <a:defRPr/>
              </a:pPr>
              <a:t>22-11-2019</a:t>
            </a:fld>
            <a:endParaRPr lang="en-IN"/>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9C63E7FE-B63B-44AC-9678-8C259B0F56DA}" type="slidenum">
              <a:rPr lang="en-IN"/>
              <a:pPr>
                <a:defRPr/>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fld id="{96287517-9A73-46D7-A840-D903AD8C34EA}" type="datetimeFigureOut">
              <a:rPr lang="en-IN"/>
              <a:pPr>
                <a:defRPr/>
              </a:pPr>
              <a:t>22-11-2019</a:t>
            </a:fld>
            <a:endParaRPr lang="en-IN"/>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extLst>
          </p:cNvPr>
          <p:cNvSpPr>
            <a:spLocks noGrp="1"/>
          </p:cNvSpPr>
          <p:nvPr>
            <p:ph type="sldNum" sz="quarter" idx="12"/>
          </p:nvPr>
        </p:nvSpPr>
        <p:spPr/>
        <p:txBody>
          <a:bodyPr/>
          <a:lstStyle>
            <a:lvl1pPr>
              <a:defRPr/>
            </a:lvl1pPr>
          </a:lstStyle>
          <a:p>
            <a:pPr>
              <a:defRPr/>
            </a:pPr>
            <a:fld id="{3B15CF0E-E172-4031-95D4-755DC4D11DD2}" type="slidenum">
              <a:rPr lang="en-IN"/>
              <a:pPr>
                <a:defRPr/>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fld id="{81BE8958-0E32-4CAC-97BA-0A9AEE8757C7}" type="datetimeFigureOut">
              <a:rPr lang="en-IN"/>
              <a:pPr>
                <a:defRPr/>
              </a:pPr>
              <a:t>22-11-2019</a:t>
            </a:fld>
            <a:endParaRPr lang="en-IN"/>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extLst>
          </p:cNvPr>
          <p:cNvSpPr>
            <a:spLocks noGrp="1"/>
          </p:cNvSpPr>
          <p:nvPr>
            <p:ph type="sldNum" sz="quarter" idx="12"/>
          </p:nvPr>
        </p:nvSpPr>
        <p:spPr/>
        <p:txBody>
          <a:bodyPr/>
          <a:lstStyle>
            <a:lvl1pPr>
              <a:defRPr/>
            </a:lvl1pPr>
          </a:lstStyle>
          <a:p>
            <a:pPr>
              <a:defRPr/>
            </a:pPr>
            <a:fld id="{158F3234-D57E-4541-9FF7-A64F60016CA1}" type="slidenum">
              <a:rPr lang="en-IN"/>
              <a:pPr>
                <a:defRPr/>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a:extLst>
              <a:ext uri="{FF2B5EF4-FFF2-40B4-BE49-F238E27FC236}"/>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C046B0E-6326-4616-A363-52E003CDC2C3}" type="datetimeFigureOut">
              <a:rPr lang="en-IN"/>
              <a:pPr>
                <a:defRPr/>
              </a:pPr>
              <a:t>22-11-2019</a:t>
            </a:fld>
            <a:endParaRPr lang="en-IN"/>
          </a:p>
        </p:txBody>
      </p:sp>
      <p:sp>
        <p:nvSpPr>
          <p:cNvPr id="5" name="Footer Placeholder 4">
            <a:extLst>
              <a:ext uri="{FF2B5EF4-FFF2-40B4-BE49-F238E27FC236}"/>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IN"/>
          </a:p>
        </p:txBody>
      </p:sp>
      <p:sp>
        <p:nvSpPr>
          <p:cNvPr id="6" name="Slide Number Placeholder 5">
            <a:extLst>
              <a:ext uri="{FF2B5EF4-FFF2-40B4-BE49-F238E27FC236}"/>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1CD78E2-1C5A-41F7-B66B-D00DB2913EF9}" type="slidenum">
              <a:rPr lang="en-IN"/>
              <a:pPr>
                <a:defRPr/>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file:///C:\Lipi\Ancient%20Scripts%20of%20the%20World%20The%20Brahmi%20Script_files\brahmi.gif" TargetMode="External"/><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old/My%20Documents/LipiAncient%20Scripts%20of%20the%20World%20The%20Brahmi%20Script_filesbrahmi.gif" TargetMode="External"/><Relationship Id="rId11" Type="http://schemas.openxmlformats.org/officeDocument/2006/relationships/image" Target="../media/image8.jpeg"/><Relationship Id="rId5" Type="http://schemas.openxmlformats.org/officeDocument/2006/relationships/image" Target="../media/image4.jpeg"/><Relationship Id="rId10" Type="http://schemas.openxmlformats.org/officeDocument/2006/relationships/image" Target="../media/image7.png"/><Relationship Id="rId4" Type="http://schemas.openxmlformats.org/officeDocument/2006/relationships/image" Target="../media/image3.jpe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Content Placeholder 4" descr="plakat_gastland_indien_189x267"/>
          <p:cNvPicPr>
            <a:picLocks noChangeAspect="1" noChangeArrowheads="1"/>
          </p:cNvPicPr>
          <p:nvPr/>
        </p:nvPicPr>
        <p:blipFill>
          <a:blip r:embed="rId2"/>
          <a:srcRect l="6944" t="12883" r="7341" b="26401"/>
          <a:stretch>
            <a:fillRect/>
          </a:stretch>
        </p:blipFill>
        <p:spPr bwMode="auto">
          <a:xfrm>
            <a:off x="9312275" y="0"/>
            <a:ext cx="2879725" cy="2881313"/>
          </a:xfrm>
          <a:prstGeom prst="rect">
            <a:avLst/>
          </a:prstGeom>
          <a:noFill/>
          <a:ln w="9525">
            <a:noFill/>
            <a:miter lim="800000"/>
            <a:headEnd/>
            <a:tailEnd/>
          </a:ln>
        </p:spPr>
      </p:pic>
      <p:pic>
        <p:nvPicPr>
          <p:cNvPr id="3" name="Picture 7" descr="http://popgen.well.ox.ac.uk/eurasia/images/pc1.JPG"/>
          <p:cNvPicPr>
            <a:picLocks noChangeAspect="1" noChangeArrowheads="1"/>
          </p:cNvPicPr>
          <p:nvPr/>
        </p:nvPicPr>
        <p:blipFill>
          <a:blip r:embed="rId3"/>
          <a:srcRect/>
          <a:stretch>
            <a:fillRect/>
          </a:stretch>
        </p:blipFill>
        <p:spPr bwMode="auto">
          <a:xfrm>
            <a:off x="0" y="15875"/>
            <a:ext cx="3186113" cy="1614488"/>
          </a:xfrm>
          <a:prstGeom prst="rect">
            <a:avLst/>
          </a:prstGeom>
          <a:noFill/>
          <a:ln w="9525">
            <a:noFill/>
            <a:miter lim="800000"/>
            <a:headEnd/>
            <a:tailEnd/>
          </a:ln>
        </p:spPr>
      </p:pic>
      <p:sp>
        <p:nvSpPr>
          <p:cNvPr id="2052" name="Rectangle 3"/>
          <p:cNvSpPr>
            <a:spLocks noChangeArrowheads="1"/>
          </p:cNvSpPr>
          <p:nvPr/>
        </p:nvSpPr>
        <p:spPr bwMode="auto">
          <a:xfrm>
            <a:off x="0" y="1695450"/>
            <a:ext cx="3278188" cy="2116138"/>
          </a:xfrm>
          <a:prstGeom prst="rect">
            <a:avLst/>
          </a:prstGeom>
          <a:noFill/>
          <a:ln w="9525">
            <a:solidFill>
              <a:schemeClr val="tx1"/>
            </a:solidFill>
            <a:miter lim="800000"/>
            <a:headEnd/>
            <a:tailEnd/>
          </a:ln>
        </p:spPr>
        <p:txBody>
          <a:bodyPr>
            <a:spAutoFit/>
          </a:bodyPr>
          <a:lstStyle/>
          <a:p>
            <a:r>
              <a:rPr lang="en-US" altLang="en-US" sz="1000">
                <a:latin typeface="Arial Black" pitchFamily="34" charset="0"/>
              </a:rPr>
              <a:t>What is known as the </a:t>
            </a:r>
            <a:r>
              <a:rPr lang="en-US" altLang="en-US" sz="1000">
                <a:solidFill>
                  <a:srgbClr val="800000"/>
                </a:solidFill>
                <a:latin typeface="Arial Black" pitchFamily="34" charset="0"/>
              </a:rPr>
              <a:t>Indo-European </a:t>
            </a:r>
            <a:r>
              <a:rPr lang="en-US" altLang="en-US" sz="1000">
                <a:latin typeface="Arial Black" pitchFamily="34" charset="0"/>
              </a:rPr>
              <a:t>family of languages came to the present cultural space called ‘South Asia’ about 3800 years ago, from the oases south of the Urals, north of the Black Sea and in western Kazakstan moved west-ward &amp; east-ward to the south, mixing with the Indigenous linguistic groups in India - the Dravidian and the Austro-Asiatic speakers. The Sino-Tibetan or the Tibeto-Burman ethno-linguistic groups also arrived from the northern neighbors, and settled down in the North-Eastern region.</a:t>
            </a:r>
          </a:p>
        </p:txBody>
      </p:sp>
      <p:pic>
        <p:nvPicPr>
          <p:cNvPr id="2053" name="Content Placeholder 4"/>
          <p:cNvPicPr>
            <a:picLocks noChangeAspect="1"/>
          </p:cNvPicPr>
          <p:nvPr/>
        </p:nvPicPr>
        <p:blipFill>
          <a:blip r:embed="rId4"/>
          <a:srcRect/>
          <a:stretch>
            <a:fillRect/>
          </a:stretch>
        </p:blipFill>
        <p:spPr bwMode="auto">
          <a:xfrm>
            <a:off x="4033838" y="2925763"/>
            <a:ext cx="2225675" cy="1131887"/>
          </a:xfrm>
          <a:prstGeom prst="rect">
            <a:avLst/>
          </a:prstGeom>
          <a:noFill/>
          <a:ln w="9525">
            <a:noFill/>
            <a:miter lim="800000"/>
            <a:headEnd/>
            <a:tailEnd/>
          </a:ln>
        </p:spPr>
      </p:pic>
      <p:sp>
        <p:nvSpPr>
          <p:cNvPr id="2054" name="TextBox 6"/>
          <p:cNvSpPr txBox="1">
            <a:spLocks noChangeArrowheads="1"/>
          </p:cNvSpPr>
          <p:nvPr/>
        </p:nvSpPr>
        <p:spPr bwMode="auto">
          <a:xfrm>
            <a:off x="3319463" y="0"/>
            <a:ext cx="2406650" cy="3084513"/>
          </a:xfrm>
          <a:prstGeom prst="rect">
            <a:avLst/>
          </a:prstGeom>
          <a:noFill/>
          <a:ln w="9525">
            <a:solidFill>
              <a:srgbClr val="0070C0"/>
            </a:solidFill>
            <a:miter lim="800000"/>
            <a:headEnd/>
            <a:tailEnd/>
          </a:ln>
        </p:spPr>
        <p:txBody>
          <a:bodyPr>
            <a:spAutoFit/>
          </a:bodyPr>
          <a:lstStyle/>
          <a:p>
            <a:pPr algn="just">
              <a:lnSpc>
                <a:spcPct val="90000"/>
              </a:lnSpc>
            </a:pPr>
            <a:r>
              <a:rPr lang="en-US" altLang="en-US" sz="1200" b="1">
                <a:solidFill>
                  <a:srgbClr val="000000"/>
                </a:solidFill>
                <a:latin typeface="Arial Black" pitchFamily="34" charset="0"/>
              </a:rPr>
              <a:t>South Asiais perhaps one of the largest repository of multi-lingual &amp; pluri-ethnic civilization, dating back to 2600 and 1900 BC. This </a:t>
            </a:r>
            <a:r>
              <a:rPr lang="en-US" altLang="en-US" sz="1200" b="1">
                <a:solidFill>
                  <a:srgbClr val="FF0000"/>
                </a:solidFill>
                <a:latin typeface="Arial Black" pitchFamily="34" charset="0"/>
              </a:rPr>
              <a:t>Indus Valley </a:t>
            </a:r>
            <a:r>
              <a:rPr lang="en-US" altLang="en-US" sz="1200" b="1">
                <a:solidFill>
                  <a:srgbClr val="000000"/>
                </a:solidFill>
                <a:latin typeface="Arial Black" pitchFamily="34" charset="0"/>
              </a:rPr>
              <a:t>Civilization was spread over India, Pakistan, and Afghanistan. Many inscribed seals found there are difficult to trace them to their origin or linkages Aryan/ Austric/ Dravidian or Unrelated? Both </a:t>
            </a:r>
            <a:r>
              <a:rPr lang="en-US" sz="1200">
                <a:solidFill>
                  <a:srgbClr val="FF0000"/>
                </a:solidFill>
                <a:latin typeface="Arial Black" pitchFamily="34" charset="0"/>
              </a:rPr>
              <a:t>Brāhmī</a:t>
            </a:r>
            <a:r>
              <a:rPr lang="en-GB" altLang="en-US" sz="1200">
                <a:solidFill>
                  <a:srgbClr val="FF0000"/>
                </a:solidFill>
                <a:latin typeface="Arial Black" pitchFamily="34" charset="0"/>
              </a:rPr>
              <a:t> </a:t>
            </a:r>
            <a:r>
              <a:rPr lang="en-GB" altLang="en-US" sz="1200">
                <a:latin typeface="Arial Black" pitchFamily="34" charset="0"/>
              </a:rPr>
              <a:t>(</a:t>
            </a:r>
            <a:r>
              <a:rPr lang="en-GB" altLang="en-US" sz="1200" b="1">
                <a:solidFill>
                  <a:srgbClr val="000000"/>
                </a:solidFill>
                <a:latin typeface="Arial Black" pitchFamily="34" charset="0"/>
              </a:rPr>
              <a:t>5th CBC)&amp; </a:t>
            </a:r>
            <a:r>
              <a:rPr lang="en-GB" altLang="en-US" sz="1200">
                <a:solidFill>
                  <a:srgbClr val="FF0000"/>
                </a:solidFill>
                <a:latin typeface="Arial Black" pitchFamily="34" charset="0"/>
              </a:rPr>
              <a:t>Kharoşţh</a:t>
            </a:r>
            <a:r>
              <a:rPr lang="en-US" sz="1200">
                <a:solidFill>
                  <a:srgbClr val="FF0000"/>
                </a:solidFill>
                <a:latin typeface="Arial Black" pitchFamily="34" charset="0"/>
              </a:rPr>
              <a:t>ī </a:t>
            </a:r>
            <a:r>
              <a:rPr lang="en-US" sz="1200">
                <a:latin typeface="Arial Black" pitchFamily="34" charset="0"/>
              </a:rPr>
              <a:t>(4</a:t>
            </a:r>
            <a:r>
              <a:rPr lang="en-US" sz="1200" baseline="30000">
                <a:latin typeface="Arial Black" pitchFamily="34" charset="0"/>
              </a:rPr>
              <a:t>th</a:t>
            </a:r>
            <a:r>
              <a:rPr lang="en-US" sz="1200">
                <a:latin typeface="Arial Black" pitchFamily="34" charset="0"/>
              </a:rPr>
              <a:t>CBC) scripts prevailed – resulting in a rich tapestry of scripts </a:t>
            </a:r>
            <a:r>
              <a:rPr lang="en-US" sz="1200">
                <a:latin typeface="Arial Black" pitchFamily="34" charset="0"/>
                <a:sym typeface="Wingdings" pitchFamily="2" charset="2"/>
              </a:rPr>
              <a:t></a:t>
            </a:r>
            <a:endParaRPr lang="en-IN" sz="1200">
              <a:latin typeface="Arial Black" pitchFamily="34" charset="0"/>
            </a:endParaRPr>
          </a:p>
        </p:txBody>
      </p:sp>
      <p:pic>
        <p:nvPicPr>
          <p:cNvPr id="2055" name="Picture 62"/>
          <p:cNvPicPr>
            <a:picLocks noChangeAspect="1" noChangeArrowheads="1"/>
          </p:cNvPicPr>
          <p:nvPr/>
        </p:nvPicPr>
        <p:blipFill>
          <a:blip r:embed="rId5"/>
          <a:srcRect/>
          <a:stretch>
            <a:fillRect/>
          </a:stretch>
        </p:blipFill>
        <p:spPr bwMode="auto">
          <a:xfrm>
            <a:off x="5762625" y="0"/>
            <a:ext cx="2044700" cy="1443038"/>
          </a:xfrm>
          <a:prstGeom prst="rect">
            <a:avLst/>
          </a:prstGeom>
          <a:noFill/>
          <a:ln w="9525">
            <a:noFill/>
            <a:miter lim="800000"/>
            <a:headEnd/>
            <a:tailEnd/>
          </a:ln>
        </p:spPr>
      </p:pic>
      <p:pic>
        <p:nvPicPr>
          <p:cNvPr id="2056" name="Picture 4" descr="file:///C:/Lipi/Ancient%20Scripts%20of%20the%20World%20The%20Brahmi%20Script_files/brahmi.gif">
            <a:hlinkClick r:id="rId6"/>
          </p:cNvPr>
          <p:cNvPicPr>
            <a:picLocks noChangeAspect="1" noChangeArrowheads="1"/>
          </p:cNvPicPr>
          <p:nvPr/>
        </p:nvPicPr>
        <p:blipFill>
          <a:blip r:embed="rId7" r:link="rId8"/>
          <a:srcRect r="30333" b="42404"/>
          <a:stretch>
            <a:fillRect/>
          </a:stretch>
        </p:blipFill>
        <p:spPr bwMode="auto">
          <a:xfrm>
            <a:off x="7850188" y="0"/>
            <a:ext cx="1504950" cy="1574800"/>
          </a:xfrm>
          <a:prstGeom prst="rect">
            <a:avLst/>
          </a:prstGeom>
          <a:noFill/>
          <a:ln w="9525">
            <a:noFill/>
            <a:miter lim="800000"/>
            <a:headEnd/>
            <a:tailEnd/>
          </a:ln>
        </p:spPr>
      </p:pic>
      <p:pic>
        <p:nvPicPr>
          <p:cNvPr id="2057" name="Picture 2" descr="Language_travel_from_India.png"/>
          <p:cNvPicPr>
            <a:picLocks noChangeAspect="1"/>
          </p:cNvPicPr>
          <p:nvPr/>
        </p:nvPicPr>
        <p:blipFill>
          <a:blip r:embed="rId9"/>
          <a:srcRect/>
          <a:stretch>
            <a:fillRect/>
          </a:stretch>
        </p:blipFill>
        <p:spPr bwMode="auto">
          <a:xfrm>
            <a:off x="6505575" y="1463675"/>
            <a:ext cx="2830513" cy="2354263"/>
          </a:xfrm>
          <a:prstGeom prst="rect">
            <a:avLst/>
          </a:prstGeom>
          <a:noFill/>
          <a:ln w="9525">
            <a:noFill/>
            <a:miter lim="800000"/>
            <a:headEnd/>
            <a:tailEnd/>
          </a:ln>
        </p:spPr>
      </p:pic>
      <p:sp>
        <p:nvSpPr>
          <p:cNvPr id="2058" name="TextBox 9"/>
          <p:cNvSpPr txBox="1">
            <a:spLocks noChangeArrowheads="1"/>
          </p:cNvSpPr>
          <p:nvPr/>
        </p:nvSpPr>
        <p:spPr bwMode="auto">
          <a:xfrm>
            <a:off x="5767388" y="1476375"/>
            <a:ext cx="844550" cy="1201738"/>
          </a:xfrm>
          <a:prstGeom prst="rect">
            <a:avLst/>
          </a:prstGeom>
          <a:noFill/>
          <a:ln w="28575">
            <a:solidFill>
              <a:schemeClr val="tx1"/>
            </a:solidFill>
            <a:miter lim="800000"/>
            <a:headEnd/>
            <a:tailEnd/>
          </a:ln>
        </p:spPr>
        <p:txBody>
          <a:bodyPr>
            <a:spAutoFit/>
          </a:bodyPr>
          <a:lstStyle/>
          <a:p>
            <a:r>
              <a:rPr lang="en-US" sz="1200">
                <a:solidFill>
                  <a:srgbClr val="FF0000"/>
                </a:solidFill>
                <a:latin typeface="Arial Black" pitchFamily="34" charset="0"/>
              </a:rPr>
              <a:t>Brāhmī</a:t>
            </a:r>
            <a:r>
              <a:rPr lang="en-US" sz="1200">
                <a:solidFill>
                  <a:srgbClr val="FF0000"/>
                </a:solidFill>
                <a:latin typeface="Arial Black" pitchFamily="34" charset="0"/>
                <a:sym typeface="Wingdings" pitchFamily="2" charset="2"/>
              </a:rPr>
              <a:t> </a:t>
            </a:r>
            <a:r>
              <a:rPr lang="en-US" sz="1200">
                <a:solidFill>
                  <a:srgbClr val="FF0000"/>
                </a:solidFill>
                <a:latin typeface="Arial Black" pitchFamily="34" charset="0"/>
              </a:rPr>
              <a:t>spread </a:t>
            </a:r>
          </a:p>
          <a:p>
            <a:r>
              <a:rPr lang="en-US" sz="1200">
                <a:solidFill>
                  <a:srgbClr val="FF0000"/>
                </a:solidFill>
                <a:latin typeface="Arial Black" pitchFamily="34" charset="0"/>
              </a:rPr>
              <a:t>to many Asian nations</a:t>
            </a:r>
            <a:endParaRPr lang="en-US" sz="1200"/>
          </a:p>
        </p:txBody>
      </p:sp>
      <p:pic>
        <p:nvPicPr>
          <p:cNvPr id="2059" name="Picture 1"/>
          <p:cNvPicPr>
            <a:picLocks noChangeAspect="1" noChangeArrowheads="1"/>
          </p:cNvPicPr>
          <p:nvPr/>
        </p:nvPicPr>
        <p:blipFill>
          <a:blip r:embed="rId10"/>
          <a:srcRect l="3709" r="2933" b="1376"/>
          <a:stretch>
            <a:fillRect/>
          </a:stretch>
        </p:blipFill>
        <p:spPr bwMode="auto">
          <a:xfrm>
            <a:off x="7642225" y="4051300"/>
            <a:ext cx="4549775" cy="2349500"/>
          </a:xfrm>
          <a:prstGeom prst="rect">
            <a:avLst/>
          </a:prstGeom>
          <a:noFill/>
          <a:ln w="9525">
            <a:noFill/>
            <a:miter lim="800000"/>
            <a:headEnd/>
            <a:tailEnd/>
          </a:ln>
        </p:spPr>
      </p:pic>
      <p:sp>
        <p:nvSpPr>
          <p:cNvPr id="2060" name="TextBox 11"/>
          <p:cNvSpPr txBox="1">
            <a:spLocks noChangeArrowheads="1"/>
          </p:cNvSpPr>
          <p:nvPr/>
        </p:nvSpPr>
        <p:spPr bwMode="auto">
          <a:xfrm>
            <a:off x="9410700" y="2897188"/>
            <a:ext cx="2781300" cy="923925"/>
          </a:xfrm>
          <a:prstGeom prst="rect">
            <a:avLst/>
          </a:prstGeom>
          <a:noFill/>
          <a:ln w="9525">
            <a:noFill/>
            <a:miter lim="800000"/>
            <a:headEnd/>
            <a:tailEnd/>
          </a:ln>
        </p:spPr>
        <p:txBody>
          <a:bodyPr>
            <a:spAutoFit/>
          </a:bodyPr>
          <a:lstStyle/>
          <a:p>
            <a:r>
              <a:rPr lang="en-US">
                <a:latin typeface="Algerian" pitchFamily="82" charset="0"/>
              </a:rPr>
              <a:t>What neo-brahmi scripts look like today</a:t>
            </a:r>
          </a:p>
        </p:txBody>
      </p:sp>
      <p:sp>
        <p:nvSpPr>
          <p:cNvPr id="2061" name="Content Placeholder 2"/>
          <p:cNvSpPr txBox="1">
            <a:spLocks/>
          </p:cNvSpPr>
          <p:nvPr/>
        </p:nvSpPr>
        <p:spPr bwMode="auto">
          <a:xfrm>
            <a:off x="5810250" y="3876675"/>
            <a:ext cx="2152650" cy="2538413"/>
          </a:xfrm>
          <a:prstGeom prst="rect">
            <a:avLst/>
          </a:prstGeom>
          <a:noFill/>
          <a:ln w="9525">
            <a:noFill/>
            <a:miter lim="800000"/>
            <a:headEnd/>
            <a:tailEnd/>
          </a:ln>
        </p:spPr>
        <p:txBody>
          <a:bodyPr/>
          <a:lstStyle/>
          <a:p>
            <a:pPr>
              <a:lnSpc>
                <a:spcPct val="90000"/>
              </a:lnSpc>
              <a:spcBef>
                <a:spcPts val="1000"/>
              </a:spcBef>
            </a:pPr>
            <a:r>
              <a:rPr lang="en-US">
                <a:latin typeface="Aharoni" pitchFamily="2" charset="-79"/>
                <a:cs typeface="Aharoni" pitchFamily="2" charset="-79"/>
              </a:rPr>
              <a:t>Each indigenous writing system in India has numerous difficulties/ nuances because of the way the sounds/ syllables are captured. </a:t>
            </a:r>
            <a:endParaRPr lang="en-IN">
              <a:latin typeface="Aharoni" pitchFamily="2" charset="-79"/>
              <a:cs typeface="Aharoni" pitchFamily="2" charset="-79"/>
            </a:endParaRPr>
          </a:p>
        </p:txBody>
      </p:sp>
      <p:pic>
        <p:nvPicPr>
          <p:cNvPr id="2062" name="Picture 13" descr="Slide1.JPG"/>
          <p:cNvPicPr>
            <a:picLocks noChangeAspect="1"/>
          </p:cNvPicPr>
          <p:nvPr/>
        </p:nvPicPr>
        <p:blipFill>
          <a:blip r:embed="rId11"/>
          <a:srcRect l="12103" t="9436" r="8051" b="21642"/>
          <a:stretch>
            <a:fillRect/>
          </a:stretch>
        </p:blipFill>
        <p:spPr bwMode="auto">
          <a:xfrm>
            <a:off x="69850" y="3798888"/>
            <a:ext cx="4557713" cy="2949575"/>
          </a:xfrm>
          <a:prstGeom prst="rect">
            <a:avLst/>
          </a:prstGeom>
          <a:noFill/>
          <a:ln w="9525">
            <a:solidFill>
              <a:srgbClr val="FF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2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203</Words>
  <Application>Microsoft Office PowerPoint</Application>
  <PresentationFormat>Custom</PresentationFormat>
  <Paragraphs>6</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 Light</vt:lpstr>
      <vt:lpstr>Calibri</vt:lpstr>
      <vt:lpstr>Arial Black</vt:lpstr>
      <vt:lpstr>Wingdings</vt:lpstr>
      <vt:lpstr>Algerian</vt:lpstr>
      <vt:lpstr>Aharoni</vt: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Udaya Narayana Singh</dc:creator>
  <cp:lastModifiedBy>8382</cp:lastModifiedBy>
  <cp:revision>29</cp:revision>
  <dcterms:created xsi:type="dcterms:W3CDTF">2018-04-19T07:22:54Z</dcterms:created>
  <dcterms:modified xsi:type="dcterms:W3CDTF">2019-11-22T07:48:52Z</dcterms:modified>
</cp:coreProperties>
</file>